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b Watson" initials="RW" lastIdx="11" clrIdx="0">
    <p:extLst>
      <p:ext uri="{19B8F6BF-5375-455C-9EA6-DF929625EA0E}">
        <p15:presenceInfo xmlns:p15="http://schemas.microsoft.com/office/powerpoint/2012/main" userId="S::rwa@bykerprimary.co.uk::a86f04f4-e5df-4f40-b0ed-b1f78868bb2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C0274-484E-43A9-9784-D15173E70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C510BE-29FE-4762-8C72-5DDCF88183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B47F1-F54F-400A-A701-4E00916BE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A853A1-92F7-4842-8CA9-5A9CD2E31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B4D3B-75AE-4D0C-99F4-17E4AA01F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90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9C68F-DFC1-4546-9313-5A8D5F95B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9B6A9-1C29-41B3-9FD9-CF60642BE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C49D5-68B2-4C5E-B246-B6035F35E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171ED-5A71-4140-BDC0-A5F97C9BB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CC868-76EF-4C67-9874-4A60C08C9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72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6D9B8-370F-42D5-AB7C-98262F08E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75957F-9D2E-431D-BA96-8BFB9F51D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E2841-D4AF-4A6B-BCE9-43F1C0A3C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C6D29-4938-49E6-8E1D-5D658A924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B7763-6BB7-4C0A-918D-C5D6E3F1D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217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823D0-D3FD-4EF9-9004-6D267A49C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0027CD-4520-4F47-91E8-F048167F97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D5F493-3C6E-4235-9E15-A03E763FAD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26369-AFFF-45B7-A8D9-0F5C57E85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532506-3A97-464E-92FD-9FBD810EA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E9C41-3022-49F4-93ED-5F7E2E5D6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91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C8738-9E45-4458-8988-77C2DC41A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D67FB-288B-4276-AF55-876125AC4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D82A3-FAAC-42B2-A243-2438BEDB37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FA9FCA-5513-4A1C-A963-186C6D7A2E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506CAA-214E-444A-B65B-2A96C4A1A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3766AC-1CFF-4041-A0DF-3D4B3D65D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6F3FB1-C28A-4196-82D1-77C7614FA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378F3C-E2DC-4833-867A-B3801406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747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63B2-F468-4570-9685-4EAD22361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BC40E0-581C-4EB5-9FD4-DC6A2C9D1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818CC8-936D-4810-AA71-AD6657DBD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136CB8-6EF0-4F43-AAE7-1569BEE50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94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A223B-B2C8-4234-BD02-C5D9023B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1521F-F16A-4816-9E1F-084115C01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8DE40A-9E3C-4FC8-B8E2-A6E9A1C98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014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B4D0C-BC72-4498-B655-E3C8C4B9D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0EB04-D3D2-41E6-9B92-58C3D38F7F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364298-D554-4C8E-B373-0454A80A1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E32208-E10B-4283-8F0E-E40EBDC10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3B48DD-70D8-412C-A79B-AB0569F26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77D81-A2F3-4F89-BF0A-5091762C4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60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9EE77-EAC9-4041-A377-3F4CE79A8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7377C-C2EC-40D9-A5AB-164F404D7E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85BA1-FDB4-464D-A80F-DEFE0164D3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76FAD-6F6B-4DD3-A690-8604D1A4D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5922E9-60C0-499E-AC13-613603BEF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E0335F-35E8-4A0D-BE58-7CAF1F8BB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7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E7EC5-494B-4CE8-9155-DB62BE4F3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AF05F4-CB93-4757-9C00-B25A68878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E9387-C6D0-485F-95AE-B402C4540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94270-9739-4215-9C8B-BCBF6BD50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E93CA-2FB3-4801-B31A-091041014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51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D7643C-E687-4CFD-AEBB-253678DFA2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E8103-3AEE-449D-A710-F5390C842B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BA2A3-390F-4C24-BA76-0DFEBE5DE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4AFD-6581-4F04-B974-B762D3EE1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B0E9D-583A-4FA6-8DFF-2ED405EAD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89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304F40-4EA8-4CEB-84B2-D362D8C4B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43C00A-9905-4186-874E-CA56D3C71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6CB8F-DB09-481C-8F93-D3B091AF82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15FD4-08EA-4206-A930-4F8F15FB80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5442B-E700-4791-99EF-2EF51AE054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18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hyperlink" Target="https://www.nhs.uk/conditions/baby/babys-development/play-and-learning/help-your-baby-learn-to-talk/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s://wordsforlife.org.uk/activities/filter/?age=3-4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s://www.bbc.co.uk/tiny-happy-people/language-advi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95E5B0-B8C0-42FB-9875-1FC07A1177D3}"/>
              </a:ext>
            </a:extLst>
          </p:cNvPr>
          <p:cNvSpPr txBox="1"/>
          <p:nvPr/>
        </p:nvSpPr>
        <p:spPr>
          <a:xfrm>
            <a:off x="-21512" y="6284168"/>
            <a:ext cx="12192000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Byker Primary School: Resilient, Respectful, Curious, Communicators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B9614-4EB8-4219-BCAD-00DE7B59EB15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269" r="23222" b="21061"/>
          <a:stretch/>
        </p:blipFill>
        <p:spPr bwMode="auto">
          <a:xfrm>
            <a:off x="149951" y="89799"/>
            <a:ext cx="1238250" cy="13068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D3BAB34B-5CED-4F05-9A3F-09E5A2DDE72B}"/>
              </a:ext>
            </a:extLst>
          </p:cNvPr>
          <p:cNvSpPr txBox="1">
            <a:spLocks/>
          </p:cNvSpPr>
          <p:nvPr/>
        </p:nvSpPr>
        <p:spPr>
          <a:xfrm>
            <a:off x="2541941" y="12537"/>
            <a:ext cx="10001600" cy="1397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dirty="0"/>
              <a:t>Communication &amp; Mental Health 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C941B038-DC0D-40A7-9284-2E0A3F92B1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517900">
            <a:off x="862727" y="4597065"/>
            <a:ext cx="1050948" cy="132590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F743D19-C0BC-42EF-BAE3-B73CB1F850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70665">
            <a:off x="2349421" y="4840394"/>
            <a:ext cx="984281" cy="968057"/>
          </a:xfrm>
          <a:prstGeom prst="rect">
            <a:avLst/>
          </a:prstGeom>
        </p:spPr>
      </p:pic>
      <p:pic>
        <p:nvPicPr>
          <p:cNvPr id="1026" name="Picture 2" descr="Natural Colour Monster Feelings | Teaching Resources">
            <a:extLst>
              <a:ext uri="{FF2B5EF4-FFF2-40B4-BE49-F238E27FC236}">
                <a16:creationId xmlns:a16="http://schemas.microsoft.com/office/drawing/2014/main" id="{8D77B191-0CDA-4748-B816-C62EA3267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06411">
            <a:off x="10372214" y="295686"/>
            <a:ext cx="1381503" cy="103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side Out' Character Profiles: Anger, Joy, Disgust, Fear and Sadness -  Updated - Pixar Post">
            <a:extLst>
              <a:ext uri="{FF2B5EF4-FFF2-40B4-BE49-F238E27FC236}">
                <a16:creationId xmlns:a16="http://schemas.microsoft.com/office/drawing/2014/main" id="{7EAF61A6-0350-49ED-AA4E-D2A1B8CF8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06" y="2476314"/>
            <a:ext cx="4647529" cy="152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D7183E8E-E576-4224-B161-AB7DBE733391}"/>
              </a:ext>
            </a:extLst>
          </p:cNvPr>
          <p:cNvSpPr txBox="1"/>
          <p:nvPr/>
        </p:nvSpPr>
        <p:spPr>
          <a:xfrm>
            <a:off x="-597893" y="1767471"/>
            <a:ext cx="69295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SassoonPrimaryInfant" pitchFamily="2" charset="0"/>
              </a:rPr>
              <a:t>Talk about the feelings we have, in our setting we use zones of regulation. </a:t>
            </a:r>
          </a:p>
          <a:p>
            <a:pPr algn="ctr"/>
            <a:r>
              <a:rPr lang="en-GB" sz="1200" dirty="0">
                <a:latin typeface="SassoonPrimaryInfant" pitchFamily="2" charset="0"/>
              </a:rPr>
              <a:t>We refer to these characters and how we are feeling.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6B44A7A-EE82-4995-AF49-87ED502E48C1}"/>
              </a:ext>
            </a:extLst>
          </p:cNvPr>
          <p:cNvSpPr txBox="1"/>
          <p:nvPr/>
        </p:nvSpPr>
        <p:spPr>
          <a:xfrm>
            <a:off x="-578936" y="4005178"/>
            <a:ext cx="6929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SassoonPrimaryInfant" pitchFamily="2" charset="0"/>
              </a:rPr>
              <a:t>Support your child with strategies to regulate their emotions</a:t>
            </a:r>
          </a:p>
          <a:p>
            <a:pPr algn="ctr"/>
            <a:r>
              <a:rPr lang="en-GB" sz="1400" dirty="0" err="1">
                <a:latin typeface="SassoonPrimaryInfant" pitchFamily="2" charset="0"/>
              </a:rPr>
              <a:t>i.E</a:t>
            </a:r>
            <a:r>
              <a:rPr lang="en-GB" sz="1400" dirty="0">
                <a:latin typeface="SassoonPrimaryInfant" pitchFamily="2" charset="0"/>
              </a:rPr>
              <a:t> stomping, blowing bubbles, communicating their emotion. 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B1CE5EF5-F668-4AB8-8D9F-94EC323ACB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795428">
            <a:off x="3424039" y="4704791"/>
            <a:ext cx="920227" cy="1203964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5294B202-E6C6-4A84-B11E-8900BEEAA433}"/>
              </a:ext>
            </a:extLst>
          </p:cNvPr>
          <p:cNvSpPr txBox="1"/>
          <p:nvPr/>
        </p:nvSpPr>
        <p:spPr>
          <a:xfrm>
            <a:off x="1473982" y="675361"/>
            <a:ext cx="59276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hlinkClick r:id="rId9"/>
              </a:rPr>
              <a:t>Tiny Happy People - Tips and advice for children's speech and language (bbc.co.uk)</a:t>
            </a:r>
            <a:endParaRPr lang="en-GB" sz="1400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EAD32C2-9814-4783-9A76-E431D3677891}"/>
              </a:ext>
            </a:extLst>
          </p:cNvPr>
          <p:cNvSpPr txBox="1"/>
          <p:nvPr/>
        </p:nvSpPr>
        <p:spPr>
          <a:xfrm>
            <a:off x="6231676" y="1207900"/>
            <a:ext cx="3763971" cy="41549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GB" sz="1050" b="1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Get down to the child’s level: </a:t>
            </a:r>
            <a:r>
              <a:rPr lang="en-GB" sz="1050" dirty="0">
                <a:solidFill>
                  <a:schemeClr val="accent1"/>
                </a:solidFill>
                <a:latin typeface="SassoonPrimaryInfant" pitchFamily="2" charset="0"/>
              </a:rPr>
              <a:t>Get </a:t>
            </a:r>
            <a:r>
              <a:rPr lang="en-GB" sz="1050" b="0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down to their level and talking and playing face to face. 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EFB7C58-FCBF-48A3-9E8B-F7899F6ADFFF}"/>
              </a:ext>
            </a:extLst>
          </p:cNvPr>
          <p:cNvSpPr txBox="1"/>
          <p:nvPr/>
        </p:nvSpPr>
        <p:spPr>
          <a:xfrm>
            <a:off x="8701909" y="1888506"/>
            <a:ext cx="31878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Get the child’s attention before talking: </a:t>
            </a:r>
            <a:r>
              <a:rPr lang="en-GB" sz="1200" b="0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You can get the child’s attention by calling their name. </a:t>
            </a:r>
            <a:r>
              <a:rPr lang="en-GB" sz="1200" dirty="0">
                <a:solidFill>
                  <a:schemeClr val="accent1"/>
                </a:solidFill>
                <a:latin typeface="SassoonPrimaryInfant" pitchFamily="2" charset="0"/>
              </a:rPr>
              <a:t>T</a:t>
            </a:r>
            <a:r>
              <a:rPr lang="en-GB" sz="1200" b="0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urn down the TV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9F40F8E-61BC-40DA-B721-C0D84738A077}"/>
              </a:ext>
            </a:extLst>
          </p:cNvPr>
          <p:cNvSpPr txBox="1"/>
          <p:nvPr/>
        </p:nvSpPr>
        <p:spPr>
          <a:xfrm>
            <a:off x="6228423" y="2732909"/>
            <a:ext cx="352014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Use simple language and repeat words: </a:t>
            </a:r>
            <a:r>
              <a:rPr lang="en-GB" sz="1200" b="0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Keep your sentences short(e.g. ‘Spade. That’s a spade. A green spade. Spades are for digging’). 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3A40411-6BE6-4096-9B7F-94F0C1BEE26E}"/>
              </a:ext>
            </a:extLst>
          </p:cNvPr>
          <p:cNvSpPr txBox="1"/>
          <p:nvPr/>
        </p:nvSpPr>
        <p:spPr>
          <a:xfrm>
            <a:off x="8402685" y="3536594"/>
            <a:ext cx="34062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Add one word: </a:t>
            </a:r>
            <a:r>
              <a:rPr lang="en-GB" sz="1200" b="0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. So if the child says ‘I got teddy’, you could say ‘Yes, you’ve got a </a:t>
            </a:r>
            <a:r>
              <a:rPr lang="en-GB" sz="1200" b="0" i="1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fluffy </a:t>
            </a:r>
            <a:r>
              <a:rPr lang="en-GB" sz="1200" b="0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teddy!’. 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59C3C6A-A28F-4233-8A19-14345BF824AF}"/>
              </a:ext>
            </a:extLst>
          </p:cNvPr>
          <p:cNvSpPr txBox="1"/>
          <p:nvPr/>
        </p:nvSpPr>
        <p:spPr>
          <a:xfrm>
            <a:off x="6096000" y="4304484"/>
            <a:ext cx="34062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Pausing: </a:t>
            </a:r>
            <a:r>
              <a:rPr lang="en-GB" sz="1200" b="0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Pausing gives children extra time to think about what they want to say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A5C61B6-7B08-49E1-B5EA-E841C432772F}"/>
              </a:ext>
            </a:extLst>
          </p:cNvPr>
          <p:cNvSpPr txBox="1"/>
          <p:nvPr/>
        </p:nvSpPr>
        <p:spPr>
          <a:xfrm>
            <a:off x="8101005" y="5067507"/>
            <a:ext cx="42346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1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Use comments not testing questions: </a:t>
            </a:r>
            <a:r>
              <a:rPr lang="en-GB" sz="1200" b="0" i="0" dirty="0">
                <a:solidFill>
                  <a:schemeClr val="accent1"/>
                </a:solidFill>
                <a:effectLst/>
                <a:latin typeface="SassoonPrimaryInfant" pitchFamily="2" charset="0"/>
              </a:rPr>
              <a:t>For example, if we comment ‘Wow I love this purple car’ the child might tell you about their favourite colour</a:t>
            </a:r>
            <a:r>
              <a:rPr lang="en-GB" sz="1200" dirty="0">
                <a:solidFill>
                  <a:schemeClr val="accent1"/>
                </a:solidFill>
                <a:latin typeface="SassoonPrimaryInfant" pitchFamily="2" charset="0"/>
              </a:rPr>
              <a:t>.</a:t>
            </a:r>
            <a:endParaRPr lang="en-GB" sz="1200" b="0" i="0" dirty="0">
              <a:solidFill>
                <a:schemeClr val="accent1"/>
              </a:solidFill>
              <a:effectLst/>
              <a:latin typeface="SassoonPrimaryInfant" pitchFamily="2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A97EC16-C0D2-47E6-838A-5C593F524468}"/>
              </a:ext>
            </a:extLst>
          </p:cNvPr>
          <p:cNvSpPr txBox="1"/>
          <p:nvPr/>
        </p:nvSpPr>
        <p:spPr>
          <a:xfrm>
            <a:off x="6600132" y="2134497"/>
            <a:ext cx="1549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SassoonPrimaryInfant" pitchFamily="2" charset="0"/>
              </a:rPr>
              <a:t>Share stories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768E413D-294A-4054-8699-753E10C7A9DF}"/>
              </a:ext>
            </a:extLst>
          </p:cNvPr>
          <p:cNvSpPr txBox="1"/>
          <p:nvPr/>
        </p:nvSpPr>
        <p:spPr>
          <a:xfrm>
            <a:off x="9800532" y="2833554"/>
            <a:ext cx="1491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SassoonPrimaryInfant" pitchFamily="2" charset="0"/>
              </a:rPr>
              <a:t>Give choices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F515677-3B1F-4594-8F61-16C167F26845}"/>
              </a:ext>
            </a:extLst>
          </p:cNvPr>
          <p:cNvSpPr txBox="1"/>
          <p:nvPr/>
        </p:nvSpPr>
        <p:spPr>
          <a:xfrm>
            <a:off x="6698068" y="3698955"/>
            <a:ext cx="2795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SassoonPrimaryInfant" pitchFamily="2" charset="0"/>
              </a:rPr>
              <a:t>Sing songs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1C23E9E2-C513-4D80-8580-48DFCC44C7DB}"/>
              </a:ext>
            </a:extLst>
          </p:cNvPr>
          <p:cNvSpPr txBox="1"/>
          <p:nvPr/>
        </p:nvSpPr>
        <p:spPr>
          <a:xfrm>
            <a:off x="9800532" y="4282286"/>
            <a:ext cx="66966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SassoonPrimaryInfant" pitchFamily="2" charset="0"/>
              </a:rPr>
              <a:t>and Nursery Rhymes</a:t>
            </a:r>
            <a:endParaRPr lang="en-GB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8A7C686-03D4-493D-A10F-9F9A817DF9CB}"/>
              </a:ext>
            </a:extLst>
          </p:cNvPr>
          <p:cNvSpPr txBox="1"/>
          <p:nvPr/>
        </p:nvSpPr>
        <p:spPr>
          <a:xfrm>
            <a:off x="6013403" y="5090657"/>
            <a:ext cx="19750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SassoonPrimaryInfant" pitchFamily="2" charset="0"/>
              </a:rPr>
              <a:t>Follow their lead</a:t>
            </a:r>
          </a:p>
          <a:p>
            <a:r>
              <a:rPr lang="en-GB" b="1" dirty="0">
                <a:latin typeface="SassoonPrimaryInfant" pitchFamily="2" charset="0"/>
              </a:rPr>
              <a:t>in play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CA55BC0-146F-48EA-BBD2-56083B601CFA}"/>
              </a:ext>
            </a:extLst>
          </p:cNvPr>
          <p:cNvSpPr txBox="1"/>
          <p:nvPr/>
        </p:nvSpPr>
        <p:spPr>
          <a:xfrm>
            <a:off x="5237119" y="782675"/>
            <a:ext cx="6929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PrimaryInfant" pitchFamily="2" charset="0"/>
              </a:rPr>
              <a:t>Supporting Communication: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A45CDF1-CE77-4C02-804E-A4DDEF827CE8}"/>
              </a:ext>
            </a:extLst>
          </p:cNvPr>
          <p:cNvSpPr txBox="1"/>
          <p:nvPr/>
        </p:nvSpPr>
        <p:spPr>
          <a:xfrm>
            <a:off x="6955162" y="5790874"/>
            <a:ext cx="86733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>
                <a:hlinkClick r:id="rId10"/>
              </a:rPr>
              <a:t>Activities for 3-4 years | Words for Life</a:t>
            </a:r>
            <a:endParaRPr lang="en-GB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078E9EA-DA76-45F7-9051-CE69EF9EA51D}"/>
              </a:ext>
            </a:extLst>
          </p:cNvPr>
          <p:cNvSpPr txBox="1"/>
          <p:nvPr/>
        </p:nvSpPr>
        <p:spPr>
          <a:xfrm>
            <a:off x="570473" y="5969453"/>
            <a:ext cx="85388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11"/>
              </a:rPr>
              <a:t>Help your baby learn to talk - NHS (www.nhs.uk)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7875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2505</TotalTime>
  <Words>268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Assembly</dc:title>
  <dc:creator>Michelle Donnison</dc:creator>
  <cp:lastModifiedBy>Barbara Henderson</cp:lastModifiedBy>
  <cp:revision>101</cp:revision>
  <dcterms:created xsi:type="dcterms:W3CDTF">2024-02-01T10:52:19Z</dcterms:created>
  <dcterms:modified xsi:type="dcterms:W3CDTF">2024-06-05T09:16:06Z</dcterms:modified>
</cp:coreProperties>
</file>